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441" r:id="rId5"/>
    <p:sldId id="442" r:id="rId6"/>
    <p:sldId id="343" r:id="rId7"/>
    <p:sldId id="443" r:id="rId8"/>
    <p:sldId id="444" r:id="rId9"/>
    <p:sldId id="445" r:id="rId10"/>
    <p:sldId id="380" r:id="rId11"/>
    <p:sldId id="553" r:id="rId12"/>
    <p:sldId id="549" r:id="rId13"/>
    <p:sldId id="551" r:id="rId14"/>
    <p:sldId id="554"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2965" autoAdjust="0"/>
  </p:normalViewPr>
  <p:slideViewPr>
    <p:cSldViewPr snapToGrid="0">
      <p:cViewPr varScale="1">
        <p:scale>
          <a:sx n="90" d="100"/>
          <a:sy n="90" d="100"/>
        </p:scale>
        <p:origin x="-816" y="-102"/>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81422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dirty="0" smtClean="0">
                <a:solidFill>
                  <a:schemeClr val="bg1">
                    <a:lumMod val="95000"/>
                  </a:schemeClr>
                </a:solidFill>
              </a:rPr>
              <a:t>EARTHQUAKE PREDICTION SYSTEM</a:t>
            </a:r>
          </a:p>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7</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208928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4/16/2024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3">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jayavel200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vel2004/Earthquake_Prediction_Syste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0" y="0"/>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0" y="4231479"/>
            <a:ext cx="4173261" cy="651460"/>
          </a:xfrm>
          <a:prstGeom prst="rect">
            <a:avLst/>
          </a:prstGeom>
          <a:noFill/>
        </p:spPr>
        <p:txBody>
          <a:bodyPr wrap="square">
            <a:spAutoFit/>
          </a:bodyPr>
          <a:lstStyle/>
          <a:p>
            <a:pPr marR="0" lvl="0" rtl="0">
              <a:lnSpc>
                <a:spcPct val="100000"/>
              </a:lnSpc>
              <a:spcBef>
                <a:spcPts val="0"/>
              </a:spcBef>
              <a:spcAft>
                <a:spcPts val="200"/>
              </a:spcAft>
            </a:pPr>
            <a:r>
              <a:rPr lang="en-US" sz="1100" dirty="0" smtClean="0">
                <a:solidFill>
                  <a:schemeClr val="bg1"/>
                </a:solidFill>
              </a:rPr>
              <a:t>Name: JAYAVEL</a:t>
            </a:r>
            <a:r>
              <a:rPr lang="en-US" sz="1100" dirty="0" smtClean="0">
                <a:solidFill>
                  <a:schemeClr val="bg1"/>
                </a:solidFill>
              </a:rPr>
              <a:t>  P</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a:t>
            </a:r>
            <a:r>
              <a:rPr lang="en-US" sz="1100" b="0" i="0" u="none" strike="noStrike" cap="none" dirty="0" smtClean="0">
                <a:solidFill>
                  <a:schemeClr val="bg1"/>
                </a:solidFill>
                <a:latin typeface="Arial"/>
                <a:ea typeface="Arial"/>
                <a:cs typeface="Arial"/>
                <a:sym typeface="Arial"/>
              </a:rPr>
              <a:t>ID:au612821105008</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smtClean="0">
                <a:solidFill>
                  <a:schemeClr val="bg1"/>
                </a:solidFill>
              </a:rPr>
              <a:t>College Name: </a:t>
            </a:r>
            <a:r>
              <a:rPr lang="en-US" sz="1100" dirty="0" err="1" smtClean="0">
                <a:solidFill>
                  <a:schemeClr val="bg1"/>
                </a:solidFill>
              </a:rPr>
              <a:t>Varuvan</a:t>
            </a:r>
            <a:r>
              <a:rPr lang="en-US" sz="1100" dirty="0" smtClean="0">
                <a:solidFill>
                  <a:schemeClr val="bg1"/>
                </a:solidFill>
              </a:rPr>
              <a:t> </a:t>
            </a:r>
            <a:r>
              <a:rPr lang="en-US" sz="1100" dirty="0" err="1" smtClean="0">
                <a:solidFill>
                  <a:schemeClr val="bg1"/>
                </a:solidFill>
              </a:rPr>
              <a:t>V</a:t>
            </a:r>
            <a:r>
              <a:rPr lang="en-US" sz="1100" dirty="0" err="1" smtClean="0">
                <a:solidFill>
                  <a:schemeClr val="bg1"/>
                </a:solidFill>
              </a:rPr>
              <a:t>adivelan</a:t>
            </a:r>
            <a:r>
              <a:rPr lang="en-US" sz="1100" dirty="0" smtClean="0">
                <a:solidFill>
                  <a:schemeClr val="bg1"/>
                </a:solidFill>
              </a:rPr>
              <a:t> </a:t>
            </a:r>
            <a:r>
              <a:rPr lang="en-US" sz="1100" dirty="0" smtClean="0">
                <a:solidFill>
                  <a:schemeClr val="bg1"/>
                </a:solidFill>
              </a:rPr>
              <a:t>Institute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EARTHQUAKE PREDICTION SYSTEM</a:t>
            </a:r>
          </a:p>
          <a:p>
            <a:pPr algn="ctr"/>
            <a:endParaRPr lang="en-US" sz="2000" b="1"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2654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rgbClr val="0D0D0D"/>
              </a:buClr>
              <a:buSzPts val="2000"/>
              <a:buChar char="•"/>
            </a:pPr>
            <a:r>
              <a:rPr lang="en-US" sz="1200" dirty="0" smtClean="0">
                <a:solidFill>
                  <a:srgbClr val="0D0D0D"/>
                </a:solidFil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lang="en-US" sz="1200" dirty="0" smtClean="0"/>
          </a:p>
          <a:p>
            <a:pPr marL="342900" lvl="0" indent="-342900" algn="just">
              <a:spcBef>
                <a:spcPts val="400"/>
              </a:spcBef>
              <a:buClr>
                <a:schemeClr val="dk1"/>
              </a:buClr>
              <a:buSzPts val="2000"/>
              <a:buChar char="•"/>
            </a:pPr>
            <a:r>
              <a:rPr lang="en-US" sz="1200" dirty="0" smtClean="0"/>
              <a:t>These systems could provide earlier and more accurate warnings to mitigate the impact of seismic events on communities and infrastructure.</a:t>
            </a:r>
          </a:p>
          <a:p>
            <a:pPr marL="342900" lvl="0" indent="-342900" algn="just">
              <a:spcBef>
                <a:spcPts val="400"/>
              </a:spcBef>
              <a:buClr>
                <a:schemeClr val="dk1"/>
              </a:buClr>
              <a:buSzPts val="2000"/>
              <a:buChar char="•"/>
            </a:pPr>
            <a:r>
              <a:rPr lang="en-US" sz="1200" dirty="0" smtClean="0"/>
              <a:t>Ongoing research into earthquake precursors, such as changes in groundwater levels, electromagnetic signals, and animal </a:t>
            </a:r>
            <a:r>
              <a:rPr lang="en-US" sz="1200" dirty="0" err="1" smtClean="0"/>
              <a:t>behaviour</a:t>
            </a:r>
            <a:r>
              <a:rPr lang="en-US" sz="1200" dirty="0" smtClean="0"/>
              <a:t>, may lead to the identification of new precursory indicators.</a:t>
            </a:r>
          </a:p>
          <a:p>
            <a:pPr marL="342900" lvl="0" indent="-342900" algn="just">
              <a:spcBef>
                <a:spcPts val="400"/>
              </a:spcBef>
              <a:buClr>
                <a:schemeClr val="dk1"/>
              </a:buClr>
              <a:buSzPts val="2000"/>
              <a:buChar char="•"/>
            </a:pPr>
            <a:r>
              <a:rPr lang="en-US" sz="1200" dirty="0" smtClean="0"/>
              <a:t>Future prediction systems could incorporate these additional data sources to enhance prediction accuracy.</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615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99729"/>
            <a:ext cx="8520600" cy="3976577"/>
          </a:xfrm>
        </p:spPr>
        <p:txBody>
          <a:bodyPr/>
          <a:lstStyle/>
          <a:p>
            <a:pPr lvl="0"/>
            <a:r>
              <a:rPr lang="en-GB" sz="2000" b="1" dirty="0" smtClean="0"/>
              <a:t>GITHUB LINK</a:t>
            </a:r>
            <a:r>
              <a:rPr lang="en-GB" b="1" dirty="0" smtClean="0"/>
              <a:t>:</a:t>
            </a:r>
            <a:br>
              <a:rPr lang="en-GB" b="1" dirty="0" smtClean="0"/>
            </a:br>
            <a:r>
              <a:rPr lang="en-GB" sz="2400" u="sng" dirty="0" smtClean="0">
                <a:solidFill>
                  <a:schemeClr val="hlink"/>
                </a:solidFill>
                <a:hlinkClick r:id="rId2"/>
              </a:rPr>
              <a:t>https://github.com/jayavel2004</a:t>
            </a:r>
            <a:r>
              <a:rPr lang="en-GB" sz="2400" dirty="0" smtClean="0">
                <a:solidFill>
                  <a:srgbClr val="0000FF"/>
                </a:solidFill>
              </a:rPr>
              <a:t/>
            </a:r>
            <a:br>
              <a:rPr lang="en-GB" sz="2400" dirty="0" smtClean="0">
                <a:solidFill>
                  <a:srgbClr val="0000FF"/>
                </a:solidFill>
              </a:rPr>
            </a:br>
            <a:endParaRPr lang="en-US"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8329676" cy="2712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2800"/>
            </a:pPr>
            <a:r>
              <a:rPr lang="en-US" sz="1600" b="1" dirty="0">
                <a:solidFill>
                  <a:srgbClr val="213163"/>
                </a:solidFill>
              </a:rPr>
              <a:t>Video of the </a:t>
            </a:r>
            <a:r>
              <a:rPr lang="en-US" sz="1600" b="1" dirty="0" smtClean="0">
                <a:solidFill>
                  <a:srgbClr val="213163"/>
                </a:solidFill>
              </a:rPr>
              <a:t>Project:</a:t>
            </a:r>
          </a:p>
          <a:p>
            <a:pPr lvl="0">
              <a:buSzPts val="2800"/>
            </a:pPr>
            <a:r>
              <a:rPr lang="en-US" sz="1600" b="1" dirty="0" smtClean="0">
                <a:solidFill>
                  <a:srgbClr val="213163"/>
                </a:solidFill>
                <a:hlinkClick r:id="rId3"/>
              </a:rPr>
              <a:t> </a:t>
            </a:r>
            <a:endParaRPr lang="en-US" sz="1600" b="1" dirty="0" smtClean="0">
              <a:solidFill>
                <a:srgbClr val="213163"/>
              </a:solidFill>
              <a:hlinkClick r:id="rId3"/>
            </a:endParaRPr>
          </a:p>
          <a:p>
            <a:pPr lvl="0">
              <a:buSzPts val="2800"/>
            </a:pPr>
            <a:endParaRPr lang="en-US" sz="1600" b="1" dirty="0" smtClean="0">
              <a:solidFill>
                <a:srgbClr val="213163"/>
              </a:solidFill>
              <a:hlinkClick r:id="rId3"/>
            </a:endParaRPr>
          </a:p>
          <a:p>
            <a:pPr lvl="0">
              <a:buSzPts val="2800"/>
            </a:pPr>
            <a:r>
              <a:rPr lang="en-US" sz="1600" b="1" dirty="0" smtClean="0">
                <a:solidFill>
                  <a:srgbClr val="213163"/>
                </a:solidFill>
                <a:hlinkClick r:id="rId3"/>
              </a:rPr>
              <a:t> </a:t>
            </a:r>
            <a:r>
              <a:rPr lang="en-IN" sz="2000" dirty="0" smtClean="0">
                <a:hlinkClick r:id="rId3"/>
              </a:rPr>
              <a:t>https</a:t>
            </a:r>
            <a:r>
              <a:rPr lang="en-IN" sz="2000" dirty="0" smtClean="0">
                <a:hlinkClick r:id="rId3"/>
              </a:rPr>
              <a:t>://github.com/jayavel2004/Earthquake_Prediction_System</a:t>
            </a:r>
            <a:endParaRPr lang="en-IN" sz="2000" dirty="0" smtClean="0"/>
          </a:p>
          <a:p>
            <a:pPr>
              <a:buSzPts val="2800"/>
            </a:pPr>
            <a:endParaRPr lang="en-US" sz="1600" b="1" dirty="0" smtClean="0">
              <a:solidFill>
                <a:srgbClr val="213163"/>
              </a:solidFill>
            </a:endParaRPr>
          </a:p>
          <a:p>
            <a:pPr>
              <a:buSzPts val="2800"/>
            </a:pPr>
            <a:endParaRPr lang="en-US" sz="1600" b="1" dirty="0">
              <a:solidFill>
                <a:srgbClr val="213163"/>
              </a:solidFill>
            </a:endParaRPr>
          </a:p>
        </p:txBody>
      </p:sp>
      <p:sp>
        <p:nvSpPr>
          <p:cNvPr id="5" name="Rectangle 4"/>
          <p:cNvSpPr/>
          <p:nvPr/>
        </p:nvSpPr>
        <p:spPr>
          <a:xfrm>
            <a:off x="212651" y="1291300"/>
            <a:ext cx="8676057" cy="830997"/>
          </a:xfrm>
          <a:prstGeom prst="rect">
            <a:avLst/>
          </a:prstGeom>
        </p:spPr>
        <p:txBody>
          <a:bodyPr wrap="square">
            <a:spAutoFit/>
          </a:bodyPr>
          <a:lstStyle/>
          <a:p>
            <a:r>
              <a:rPr lang="en-US" sz="1600" b="1" dirty="0" smtClean="0">
                <a:solidFill>
                  <a:srgbClr val="213163"/>
                </a:solidFill>
              </a:rPr>
              <a:t> </a:t>
            </a:r>
            <a:endParaRPr lang="en-IN" sz="1600" b="1" dirty="0" smtClean="0">
              <a:solidFill>
                <a:srgbClr val="213163"/>
              </a:solidFill>
            </a:endParaRPr>
          </a:p>
          <a:p>
            <a:endParaRPr lang="en-IN" sz="1600" b="1" dirty="0" smtClean="0">
              <a:solidFill>
                <a:srgbClr val="213163"/>
              </a:solidFill>
            </a:endParaRPr>
          </a:p>
          <a:p>
            <a:r>
              <a:rPr lang="en-GB" sz="1600" b="1" dirty="0" smtClean="0">
                <a:solidFill>
                  <a:srgbClr val="213163"/>
                </a:solidFill>
              </a:rPr>
              <a:t> </a:t>
            </a:r>
            <a:endParaRPr lang="en-IN" sz="1600" b="1" dirty="0" smtClean="0">
              <a:solidFill>
                <a:srgbClr val="213163"/>
              </a:solidFill>
            </a:endParaRPr>
          </a:p>
        </p:txBody>
      </p:sp>
    </p:spTree>
    <p:extLst>
      <p:ext uri="{BB962C8B-B14F-4D97-AF65-F5344CB8AC3E}">
        <p14:creationId xmlns:p14="http://schemas.microsoft.com/office/powerpoint/2010/main" xmlns="" val="943657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1"/>
            <a:ext cx="4161712" cy="4211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rPr>
              <a:t>Conclusion:</a:t>
            </a:r>
          </a:p>
          <a:p>
            <a:pPr marL="342900" lvl="0" indent="-342900" algn="just">
              <a:buClr>
                <a:srgbClr val="0D0D0D"/>
              </a:buClr>
              <a:buSzPts val="2000"/>
              <a:buChar char="•"/>
            </a:pPr>
            <a:r>
              <a:rPr lang="en-US" sz="1600" dirty="0" smtClean="0">
                <a:solidFill>
                  <a:srgbClr val="0D0D0D"/>
                </a:solidFil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Magnitude based prediction.</a:t>
            </a:r>
            <a:endParaRPr lang="en-US" sz="1600" dirty="0" smtClean="0"/>
          </a:p>
          <a:p>
            <a:pPr>
              <a:buSzPts val="2800"/>
            </a:pP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60868"/>
            <a:ext cx="8317949" cy="433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latin typeface="+mn-lt"/>
              </a:rPr>
              <a:t>Reference:</a:t>
            </a:r>
          </a:p>
          <a:p>
            <a:pPr marL="342900" lvl="0" indent="-342900" algn="just">
              <a:buClr>
                <a:srgbClr val="0D0D0D"/>
              </a:buClr>
              <a:buSzPts val="2000"/>
              <a:buChar char="•"/>
            </a:pPr>
            <a:r>
              <a:rPr lang="en-GB" sz="1600" dirty="0" smtClean="0">
                <a:solidFill>
                  <a:srgbClr val="0D0D0D"/>
                </a:solidFill>
              </a:rPr>
              <a:t>Martinez, J., &amp; Bernal, J. (2018). "Earthquake magnitude prediction using random forest algorithm." </a:t>
            </a:r>
            <a:r>
              <a:rPr lang="en-GB" sz="1600" i="1" dirty="0" smtClean="0">
                <a:solidFill>
                  <a:srgbClr val="0D0D0D"/>
                </a:solidFill>
              </a:rPr>
              <a:t>Journal of Earthquake Engineering</a:t>
            </a:r>
            <a:r>
              <a:rPr lang="en-GB" sz="1600" dirty="0" smtClean="0">
                <a:solidFill>
                  <a:srgbClr val="0D0D0D"/>
                </a:solidFill>
              </a:rPr>
              <a:t>, 22(7), 1261-1276.</a:t>
            </a:r>
            <a:endParaRPr lang="en-GB" sz="1600" dirty="0" smtClean="0"/>
          </a:p>
          <a:p>
            <a:pPr marL="342900" lvl="0" indent="-342900" algn="just">
              <a:lnSpc>
                <a:spcPct val="150000"/>
              </a:lnSpc>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Zhu,W.et</a:t>
            </a:r>
            <a:r>
              <a:rPr lang="en-GB" sz="1600" dirty="0" smtClean="0">
                <a:solidFill>
                  <a:srgbClr val="0D0D0D"/>
                </a:solidFill>
              </a:rPr>
              <a:t> al.(2020)- This study  investigates the application of  machine learning algorithms , including deep neural networks, for earthquake prediction using seismic waveform data.</a:t>
            </a:r>
            <a:endParaRPr lang="en-GB" sz="1600" dirty="0" smtClean="0"/>
          </a:p>
          <a:p>
            <a:pPr marL="342900" lvl="0" indent="-342900" algn="just">
              <a:spcBef>
                <a:spcPts val="400"/>
              </a:spcBef>
              <a:buClr>
                <a:srgbClr val="0D0D0D"/>
              </a:buClr>
              <a:buSzPts val="2000"/>
              <a:buChar char="•"/>
            </a:pPr>
            <a:r>
              <a:rPr lang="en-GB" sz="1600" dirty="0" smtClean="0">
                <a:solidFill>
                  <a:srgbClr val="0D0D0D"/>
                </a:solidFill>
              </a:rPr>
              <a:t>Allen , R.M. (2021)-This review provides an overview of earthquake early warning </a:t>
            </a:r>
            <a:r>
              <a:rPr lang="en-GB" sz="1600" dirty="0" err="1" smtClean="0">
                <a:solidFill>
                  <a:srgbClr val="0D0D0D"/>
                </a:solidFill>
              </a:rPr>
              <a:t>systems,discussing</a:t>
            </a:r>
            <a:r>
              <a:rPr lang="en-GB" sz="1600" dirty="0" smtClean="0">
                <a:solidFill>
                  <a:srgbClr val="0D0D0D"/>
                </a:solidFill>
              </a:rPr>
              <a:t> their </a:t>
            </a:r>
            <a:r>
              <a:rPr lang="en-GB" sz="1600" dirty="0" err="1" smtClean="0">
                <a:solidFill>
                  <a:srgbClr val="0D0D0D"/>
                </a:solidFill>
              </a:rPr>
              <a:t>principles,capabilities,and</a:t>
            </a:r>
            <a:r>
              <a:rPr lang="en-GB" sz="1600" dirty="0" smtClean="0">
                <a:solidFill>
                  <a:srgbClr val="0D0D0D"/>
                </a:solidFill>
              </a:rPr>
              <a:t> challenges.</a:t>
            </a:r>
            <a:endParaRPr lang="en-GB" sz="1600" dirty="0" smtClean="0"/>
          </a:p>
          <a:p>
            <a:pPr>
              <a:buSzPts val="2800"/>
            </a:pPr>
            <a:endParaRPr lang="en-US" sz="1600" b="1" dirty="0">
              <a:solidFill>
                <a:srgbClr val="213163"/>
              </a:solidFill>
              <a:latin typeface="+mn-lt"/>
            </a:endParaRPr>
          </a:p>
        </p:txBody>
      </p:sp>
    </p:spTree>
    <p:extLst>
      <p:ext uri="{BB962C8B-B14F-4D97-AF65-F5344CB8AC3E}">
        <p14:creationId xmlns:p14="http://schemas.microsoft.com/office/powerpoint/2010/main" xmlns="" val="148095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2728913"/>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smtClean="0"/>
              <a:t>Deployment</a:t>
            </a:r>
            <a:r>
              <a:rPr lang="en-US" dirty="0" smtClean="0"/>
              <a:t> </a:t>
            </a:r>
            <a:r>
              <a:rPr lang="en-US" dirty="0"/>
              <a:t>&amp;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75104" y="871538"/>
            <a:ext cx="5168858" cy="3806787"/>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lgn="just">
              <a:spcBef>
                <a:spcPts val="600"/>
              </a:spcBef>
              <a:buFont typeface="Arial" pitchFamily="34" charset="0"/>
              <a:buChar char="•"/>
            </a:pPr>
            <a:r>
              <a:rPr lang="en-US" sz="1800" dirty="0" smtClean="0"/>
              <a:t> Earthquakes </a:t>
            </a:r>
            <a:r>
              <a:rPr lang="en-US" sz="1800" dirty="0" smtClean="0"/>
              <a:t>are natural disasters with devastating consequences, often causing loss of life and extensive damage to infrastructure</a:t>
            </a:r>
            <a:r>
              <a:rPr lang="en-US" sz="1800" dirty="0" smtClean="0"/>
              <a:t>.</a:t>
            </a:r>
          </a:p>
          <a:p>
            <a:pPr algn="just">
              <a:spcBef>
                <a:spcPts val="600"/>
              </a:spcBef>
              <a:buFont typeface="Arial" pitchFamily="34" charset="0"/>
              <a:buChar char="•"/>
            </a:pPr>
            <a:r>
              <a:rPr lang="en-US" sz="1800" dirty="0" smtClean="0"/>
              <a:t>  The </a:t>
            </a:r>
            <a:r>
              <a:rPr lang="en-US" sz="1800" dirty="0" smtClean="0"/>
              <a:t>ability to predict earthquakes with accuracy and timeliness is crucial for minimizing their impact and implementing effective disaster management strategies. </a:t>
            </a:r>
            <a:endParaRPr lang="en-US" sz="1800" dirty="0" smtClean="0"/>
          </a:p>
          <a:p>
            <a:pPr algn="just">
              <a:spcBef>
                <a:spcPts val="600"/>
              </a:spcBef>
              <a:buFont typeface="Arial" pitchFamily="34" charset="0"/>
              <a:buChar char="•"/>
            </a:pPr>
            <a:r>
              <a:rPr lang="en-US" sz="1800" dirty="0" smtClean="0"/>
              <a:t>In </a:t>
            </a:r>
            <a:r>
              <a:rPr lang="en-US" sz="1800" dirty="0" smtClean="0"/>
              <a:t>recent years, advancements in technology and data analytics have facilitated the development of sophisticated earthquake prediction systems.</a:t>
            </a:r>
            <a:endParaRPr lang="en-US" sz="1800" dirty="0"/>
          </a:p>
          <a:p>
            <a:pPr>
              <a:spcBef>
                <a:spcPts val="600"/>
              </a:spcBef>
            </a:pP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xmlns=""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847207"/>
          </a:xfrm>
          <a:prstGeom prst="rect">
            <a:avLst/>
          </a:prstGeom>
          <a:noFill/>
        </p:spPr>
        <p:txBody>
          <a:bodyPr wrap="square" lIns="91440" tIns="45720" rIns="91440" bIns="45720" anchor="t">
            <a:spAutoFit/>
          </a:bodyPr>
          <a:lstStyle/>
          <a:p>
            <a:pPr marL="342900" lvl="0" indent="-342900" algn="just">
              <a:buClr>
                <a:schemeClr val="dk1"/>
              </a:buClr>
              <a:buSzPts val="2800"/>
              <a:buChar char="•"/>
            </a:pPr>
            <a:r>
              <a:rPr lang="en-US" sz="1800" dirty="0" smtClean="0"/>
              <a:t>Predicting earthquakes, including their magnitude, is a complex scientific problem that involves seismology, geophysics , and other disciplines.</a:t>
            </a:r>
          </a:p>
          <a:p>
            <a:pPr marL="342900" lvl="0" indent="-342900" algn="just">
              <a:spcBef>
                <a:spcPts val="560"/>
              </a:spcBef>
              <a:buClr>
                <a:schemeClr val="dk1"/>
              </a:buClr>
              <a:buSzPts val="2800"/>
              <a:buChar char="•"/>
            </a:pPr>
            <a:r>
              <a:rPr lang="en-US" sz="1800" dirty="0" smtClean="0"/>
              <a:t> Analyzing  data from seismic sensor, historical patters, and various </a:t>
            </a:r>
            <a:r>
              <a:rPr lang="en-US" sz="1800" dirty="0" err="1" smtClean="0"/>
              <a:t>modelling</a:t>
            </a:r>
            <a:r>
              <a:rPr lang="en-US" sz="1800" dirty="0" smtClean="0"/>
              <a:t> techniques which typically fall outside the scope of AIML due to lack of  accurate predicting the magnitude of earthquake.</a:t>
            </a:r>
          </a:p>
          <a:p>
            <a:pPr marL="342900" lvl="0" indent="-165100" algn="just">
              <a:spcBef>
                <a:spcPts val="560"/>
              </a:spcBef>
              <a:buClr>
                <a:schemeClr val="dk1"/>
              </a:buClr>
              <a:buSzPts val="2800"/>
            </a:pPr>
            <a:endParaRPr lang="en-US" sz="1800" dirty="0" smtClean="0"/>
          </a:p>
          <a:p>
            <a:pPr algn="just"/>
            <a:r>
              <a:rPr lang="en-US" sz="1800" dirty="0"/>
              <a:t/>
            </a:r>
            <a:br>
              <a:rPr lang="en-US" sz="1800" dirty="0"/>
            </a:br>
            <a:endParaRPr lang="en-US" sz="1800"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xmlns=""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smtClean="0">
                <a:solidFill>
                  <a:srgbClr val="000000"/>
                </a:solidFill>
                <a:effectLst/>
              </a:rPr>
              <a:t>Aim:  T</a:t>
            </a:r>
            <a:r>
              <a:rPr lang="en-US" dirty="0" smtClean="0"/>
              <a:t>he </a:t>
            </a:r>
            <a:r>
              <a:rPr lang="en-US" dirty="0" smtClean="0"/>
              <a:t>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xmlns=""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smtClean="0"/>
              <a:t> </a:t>
            </a:r>
            <a:endParaRPr lang="en-US" dirty="0" smtClean="0"/>
          </a:p>
          <a:p>
            <a:pPr algn="just">
              <a:spcBef>
                <a:spcPts val="600"/>
              </a:spcBef>
              <a:buFont typeface="Arial" pitchFamily="34" charset="0"/>
              <a:buChar char="•"/>
            </a:pPr>
            <a:r>
              <a:rPr lang="en-US" dirty="0" smtClean="0"/>
              <a:t>The  goal  is  to  develop  a  machine  learning  model  for  Earth  Quake </a:t>
            </a:r>
            <a:r>
              <a:rPr lang="en-US" dirty="0" smtClean="0"/>
              <a:t>Prediction</a:t>
            </a:r>
            <a:r>
              <a:rPr lang="en-US" dirty="0" smtClean="0"/>
              <a:t>,  to  potentially  replace  the  updatable  supervised  machine  learning </a:t>
            </a:r>
            <a:r>
              <a:rPr lang="en-US" dirty="0" smtClean="0"/>
              <a:t>classification  </a:t>
            </a:r>
            <a:r>
              <a:rPr lang="en-US" dirty="0" smtClean="0"/>
              <a:t>models  by  predicting  results  in  the  form  of  best  accuracy  </a:t>
            </a:r>
            <a:r>
              <a:rPr lang="en-US" dirty="0" smtClean="0"/>
              <a:t>by comparing </a:t>
            </a:r>
            <a:r>
              <a:rPr lang="en-US" dirty="0" smtClean="0"/>
              <a:t>supervised algorithm. </a:t>
            </a:r>
          </a:p>
          <a:p>
            <a:pPr>
              <a:spcBef>
                <a:spcPts val="600"/>
              </a:spcBef>
            </a:pPr>
            <a:r>
              <a:rPr lang="en-US" dirty="0" smtClean="0"/>
              <a:t> </a:t>
            </a:r>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7"/>
            <a:ext cx="8650925" cy="625812"/>
          </a:xfrm>
          <a:prstGeom prst="rect">
            <a:avLst/>
          </a:prstGeom>
          <a:noFill/>
        </p:spPr>
        <p:txBody>
          <a:bodyPr wrap="square" lIns="91440" tIns="45720" rIns="91440" bIns="45720" anchor="t">
            <a:spAutoFit/>
          </a:bodyPr>
          <a:lstStyle/>
          <a:p>
            <a:pPr marL="173736" indent="-173736" fontAlgn="base">
              <a:spcAft>
                <a:spcPts val="800"/>
              </a:spcAft>
              <a:buClr>
                <a:srgbClr val="213163"/>
              </a:buClr>
            </a:pPr>
            <a:r>
              <a:rPr lang="en-US" dirty="0" smtClean="0"/>
              <a:t> </a:t>
            </a:r>
            <a:endParaRPr lang="en-US" dirty="0" smtClean="0"/>
          </a:p>
          <a:p>
            <a:pPr marL="173736" indent="-173736" fontAlgn="base">
              <a:spcAft>
                <a:spcPts val="800"/>
              </a:spcAft>
              <a:buClr>
                <a:srgbClr val="213163"/>
              </a:buClr>
              <a:buFont typeface="Arial" panose="020B0604020202020204" pitchFamily="34" charset="0"/>
              <a:buChar char="•"/>
            </a:pPr>
            <a:endParaRPr lang="en-US" dirty="0" smtClean="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xmlns=""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5108011" cy="4254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US" sz="1600" b="1"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78465" y="869218"/>
            <a:ext cx="4572000" cy="4032899"/>
          </a:xfrm>
          <a:prstGeom prst="rect">
            <a:avLst/>
          </a:prstGeom>
        </p:spPr>
        <p:txBody>
          <a:bodyPr wrap="square">
            <a:spAutoFit/>
          </a:bodyPr>
          <a:lstStyle/>
          <a:p>
            <a:pPr marL="342900" lvl="0" indent="-342900" algn="just">
              <a:lnSpc>
                <a:spcPct val="90000"/>
              </a:lnSpc>
              <a:buClr>
                <a:schemeClr val="dk1"/>
              </a:buClr>
              <a:buSzPts val="1850"/>
            </a:pPr>
            <a:r>
              <a:rPr lang="en-GB" sz="1200" b="1" dirty="0" smtClean="0"/>
              <a:t>PROPOSED SYSTEM</a:t>
            </a:r>
            <a:endParaRPr lang="en-US" sz="1200" b="1" dirty="0" smtClean="0"/>
          </a:p>
          <a:p>
            <a:pPr marL="342900" lvl="0" indent="-342900" algn="just">
              <a:lnSpc>
                <a:spcPct val="90000"/>
              </a:lnSpc>
              <a:buClr>
                <a:schemeClr val="dk1"/>
              </a:buClr>
              <a:buSzPts val="1850"/>
              <a:buChar char="•"/>
            </a:pPr>
            <a:endParaRPr lang="en-US" sz="1200" dirty="0" smtClean="0"/>
          </a:p>
          <a:p>
            <a:pPr marL="342900" lvl="0" indent="-342900" algn="just">
              <a:lnSpc>
                <a:spcPct val="90000"/>
              </a:lnSpc>
              <a:buClr>
                <a:schemeClr val="dk1"/>
              </a:buClr>
              <a:buSzPts val="1850"/>
              <a:buChar char="•"/>
            </a:pPr>
            <a:r>
              <a:rPr lang="en-US" sz="1200" dirty="0" smtClean="0"/>
              <a:t>For </a:t>
            </a:r>
            <a:r>
              <a:rPr lang="en-US" sz="1200" dirty="0" smtClean="0"/>
              <a:t>predicting the magnitude of an earthquake when it’s not known, regression  algorithms are typically used in earthquake prediction  systems.</a:t>
            </a:r>
          </a:p>
          <a:p>
            <a:pPr marL="342900" lvl="0" indent="-342900" algn="just">
              <a:lnSpc>
                <a:spcPct val="90000"/>
              </a:lnSpc>
              <a:spcBef>
                <a:spcPts val="370"/>
              </a:spcBef>
              <a:buClr>
                <a:schemeClr val="dk1"/>
              </a:buClr>
              <a:buSzPts val="1850"/>
              <a:buChar char="•"/>
            </a:pPr>
            <a:r>
              <a:rPr lang="en-US" sz="1200" dirty="0" smtClean="0"/>
              <a:t>Linear regression: This is one of the simplest regression algorithms, which fits a linear relationship between the input features and the target variable (earthquake magnitude in this case).</a:t>
            </a:r>
          </a:p>
          <a:p>
            <a:pPr marL="342900" lvl="0" indent="-342900" algn="just">
              <a:lnSpc>
                <a:spcPct val="90000"/>
              </a:lnSpc>
              <a:spcBef>
                <a:spcPts val="370"/>
              </a:spcBef>
              <a:buClr>
                <a:schemeClr val="dk1"/>
              </a:buClr>
              <a:buSzPts val="1850"/>
              <a:buChar char="•"/>
            </a:pPr>
            <a:r>
              <a:rPr lang="en-US" sz="1200" dirty="0" smtClean="0"/>
              <a:t>They  analyze and historical earthquake magnitudes to estimate the magnitude of an impending earthquake</a:t>
            </a:r>
          </a:p>
          <a:p>
            <a:pPr marL="342900" lvl="0" indent="-342900" algn="just">
              <a:lnSpc>
                <a:spcPct val="90000"/>
              </a:lnSpc>
              <a:spcBef>
                <a:spcPts val="370"/>
              </a:spcBef>
              <a:buClr>
                <a:schemeClr val="dk1"/>
              </a:buClr>
              <a:buSzPts val="1850"/>
              <a:buChar char="•"/>
            </a:pPr>
            <a:r>
              <a:rPr lang="en-US" sz="1200" dirty="0" smtClean="0"/>
              <a:t>Development of a prediction model utilizing  Artificial Neural Networks  (ANN) to forecast the magnitude and depth of earthquake based on historical data.</a:t>
            </a:r>
          </a:p>
          <a:p>
            <a:pPr marL="342900" lvl="0" indent="-342900" algn="just">
              <a:lnSpc>
                <a:spcPct val="90000"/>
              </a:lnSpc>
              <a:spcBef>
                <a:spcPts val="370"/>
              </a:spcBef>
              <a:buClr>
                <a:schemeClr val="dk1"/>
              </a:buClr>
              <a:buSzPts val="1850"/>
              <a:buChar char="•"/>
            </a:pPr>
            <a:r>
              <a:rPr lang="en-US" sz="1200" dirty="0" smtClean="0"/>
              <a:t>Utilization of a dataset containing various earthquake parameter fields for training the ANN model enabling it to predict earthquake characteristics at specific latitude and longitude coordinates.</a:t>
            </a:r>
          </a:p>
          <a:p>
            <a:pPr marL="342900" lvl="0" indent="-342900" algn="just">
              <a:lnSpc>
                <a:spcPct val="90000"/>
              </a:lnSpc>
              <a:spcBef>
                <a:spcPts val="370"/>
              </a:spcBef>
              <a:buClr>
                <a:schemeClr val="dk1"/>
              </a:buClr>
              <a:buSzPts val="1850"/>
              <a:buChar char="•"/>
            </a:pPr>
            <a:r>
              <a:rPr lang="en-US" sz="1200" dirty="0" smtClean="0"/>
              <a:t>Achievement of a accuracy rate in predicting earthquake magnitude and depth at given  locations, showcasing the effectiveness of the proposed model in earthquake forecasting</a:t>
            </a:r>
            <a:r>
              <a:rPr lang="en-US" dirty="0" smtClean="0"/>
              <a:t>.   </a:t>
            </a:r>
            <a:endParaRPr lang="en-US" dirty="0"/>
          </a:p>
        </p:txBody>
      </p:sp>
    </p:spTree>
    <p:extLst>
      <p:ext uri="{BB962C8B-B14F-4D97-AF65-F5344CB8AC3E}">
        <p14:creationId xmlns:p14="http://schemas.microsoft.com/office/powerpoint/2010/main" xmlns=""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16" y="489098"/>
            <a:ext cx="8281074" cy="637953"/>
          </a:xfrm>
        </p:spPr>
        <p:txBody>
          <a:bodyPr/>
          <a:lstStyle/>
          <a:p>
            <a:r>
              <a:rPr lang="en-GB" b="1" dirty="0" smtClean="0"/>
              <a:t>   ALGORITHM:</a:t>
            </a:r>
            <a:endParaRPr lang="en-US" b="1" dirty="0"/>
          </a:p>
        </p:txBody>
      </p:sp>
      <p:sp>
        <p:nvSpPr>
          <p:cNvPr id="3" name="Subtitle 2"/>
          <p:cNvSpPr>
            <a:spLocks noGrp="1"/>
          </p:cNvSpPr>
          <p:nvPr>
            <p:ph type="subTitle"/>
          </p:nvPr>
        </p:nvSpPr>
        <p:spPr>
          <a:xfrm>
            <a:off x="457110" y="978195"/>
            <a:ext cx="8229330" cy="3763926"/>
          </a:xfrm>
        </p:spPr>
        <p:txBody>
          <a:bodyPr/>
          <a:lstStyle/>
          <a:p>
            <a:pPr marL="342900" lvl="0" algn="just">
              <a:buSzPts val="1800"/>
            </a:pPr>
            <a:r>
              <a:rPr lang="en-US" b="1" dirty="0" smtClean="0"/>
              <a:t>Random Forest Regression:</a:t>
            </a:r>
          </a:p>
          <a:p>
            <a:pPr marL="342900" lvl="0" indent="-342900" algn="just">
              <a:buSzPts val="2000"/>
              <a:buChar char="•"/>
            </a:pPr>
            <a:r>
              <a:rPr lang="en-US" dirty="0" smtClean="0"/>
              <a:t>In a random forest regression for predicting the magnitude of </a:t>
            </a:r>
            <a:r>
              <a:rPr lang="en-US" dirty="0" err="1" smtClean="0"/>
              <a:t>earthquake,the</a:t>
            </a:r>
            <a:r>
              <a:rPr lang="en-US" dirty="0" smtClean="0"/>
              <a:t> algorithm typically used in based on decision trees.</a:t>
            </a:r>
          </a:p>
          <a:p>
            <a:pPr marL="342900" lvl="0" indent="-342900" algn="just">
              <a:buSzPts val="2000"/>
              <a:buChar char="•"/>
            </a:pPr>
            <a:r>
              <a:rPr lang="en-US" dirty="0" smtClean="0"/>
              <a:t>This ensemble approach helps to improve the accuracy and generalization of the model.</a:t>
            </a:r>
          </a:p>
          <a:p>
            <a:pPr marL="342900" lvl="0" indent="-342900" algn="just">
              <a:buSzPts val="2000"/>
              <a:buChar char="•"/>
            </a:pPr>
            <a:r>
              <a:rPr lang="en-US" dirty="0" smtClean="0"/>
              <a:t>Data Collection and Preprocessing: Preprocess the data by handling missing values, scaling features, and encoding categorical variables if necessary.</a:t>
            </a:r>
          </a:p>
          <a:p>
            <a:pPr marL="342900" lvl="0" indent="-342900" algn="just">
              <a:spcBef>
                <a:spcPts val="400"/>
              </a:spcBef>
              <a:buClr>
                <a:schemeClr val="dk1"/>
              </a:buClr>
              <a:buSzPts val="2000"/>
              <a:buChar char="•"/>
            </a:pPr>
            <a:r>
              <a:rPr lang="en-US" dirty="0" smtClean="0"/>
              <a:t>Feature Selection and Engineering: Extract additional features if needed and perform feature engineering to enhance the predictive power of the model.</a:t>
            </a:r>
          </a:p>
          <a:p>
            <a:pPr marL="342900" lvl="0" indent="-342900" algn="just">
              <a:spcBef>
                <a:spcPts val="400"/>
              </a:spcBef>
              <a:buClr>
                <a:schemeClr val="dk1"/>
              </a:buClr>
              <a:buSzPts val="2000"/>
              <a:buChar char="•"/>
            </a:pPr>
            <a:r>
              <a:rPr lang="en-US" dirty="0" smtClean="0"/>
              <a:t>Model Training: Train a Random Forest Regression model using the training data. Random Forest combines multiple decision trees, each trained on a random subset of the data and features, to make predictions..</a:t>
            </a:r>
          </a:p>
          <a:p>
            <a:pPr marL="342900" lvl="0" indent="-342900" algn="just">
              <a:spcBef>
                <a:spcPts val="400"/>
              </a:spcBef>
              <a:buClr>
                <a:schemeClr val="dk1"/>
              </a:buClr>
              <a:buSzPts val="2000"/>
              <a:buChar char="•"/>
            </a:pPr>
            <a:r>
              <a:rPr lang="en-US" dirty="0" smtClean="0"/>
              <a:t>Model Evaluation: Evaluate the trained model using the testing data. Utilize regression metrics such as Mean Squared Error (MSE), Root Mean Squared Error (RMSE), Mean Absolute Error (MAE), and R-squared to assess the model's performance</a:t>
            </a:r>
            <a:r>
              <a:rPr lang="en-US" sz="1050" dirty="0" smtClean="0"/>
              <a: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GB" sz="1600" b="1" dirty="0" smtClean="0">
                <a:solidFill>
                  <a:srgbClr val="213163"/>
                </a:solidFill>
              </a:rPr>
              <a:t>DEPLOYMENT</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xmlns="" id="{97E93E0C-382C-278E-FE30-EED6A2473058}"/>
              </a:ext>
            </a:extLst>
          </p:cNvPr>
          <p:cNvSpPr txBox="1">
            <a:spLocks/>
          </p:cNvSpPr>
          <p:nvPr/>
        </p:nvSpPr>
        <p:spPr>
          <a:xfrm>
            <a:off x="132396" y="1061211"/>
            <a:ext cx="8703259" cy="364199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chemeClr val="dk1"/>
              </a:buClr>
              <a:buSzPts val="2000"/>
              <a:buChar char="•"/>
            </a:pPr>
            <a:r>
              <a:rPr lang="en-US" sz="1600" dirty="0" smtClean="0"/>
              <a:t>Train your earthquake magnitude prediction model using historical seismic data . Evaluate the models performance using appropriate </a:t>
            </a:r>
            <a:r>
              <a:rPr lang="en-US" sz="1600" dirty="0" err="1" smtClean="0"/>
              <a:t>matrics</a:t>
            </a:r>
            <a:r>
              <a:rPr lang="en-US" sz="1600" dirty="0" smtClean="0"/>
              <a:t> such as mean absolute error (MAE), mean squared error (MSE), or root mean squared error (RMSE) on a validation data </a:t>
            </a:r>
          </a:p>
          <a:p>
            <a:pPr marL="342900" lvl="0" indent="-342900" algn="just">
              <a:spcBef>
                <a:spcPts val="400"/>
              </a:spcBef>
              <a:buClr>
                <a:schemeClr val="dk1"/>
              </a:buClr>
              <a:buSzPts val="2000"/>
              <a:buChar char="•"/>
            </a:pPr>
            <a:r>
              <a:rPr lang="en-US" sz="1600" dirty="0" smtClean="0"/>
              <a:t>Serialize the trained model into a format that can be easily deployed and used in production environments.</a:t>
            </a:r>
          </a:p>
          <a:p>
            <a:pPr marL="342900" lvl="0" indent="-342900" algn="just">
              <a:spcBef>
                <a:spcPts val="400"/>
              </a:spcBef>
              <a:buClr>
                <a:schemeClr val="dk1"/>
              </a:buClr>
              <a:buSzPts val="2000"/>
              <a:buChar char="•"/>
            </a:pPr>
            <a:r>
              <a:rPr lang="en-US" sz="1600" dirty="0" smtClean="0"/>
              <a:t>Create an application programming interface (API) that exposes endpoints for receiving input data and returning earthquake magnitude predictions.</a:t>
            </a:r>
          </a:p>
          <a:p>
            <a:pPr marL="342900" lvl="0" indent="-342900" algn="just">
              <a:spcBef>
                <a:spcPts val="400"/>
              </a:spcBef>
              <a:buClr>
                <a:schemeClr val="dk1"/>
              </a:buClr>
              <a:buSzPts val="2000"/>
              <a:buChar char="•"/>
            </a:pPr>
            <a:r>
              <a:rPr lang="en-US" sz="1600" dirty="0" smtClean="0"/>
              <a:t>Optimize your deployment infrastructure for scalability and performance to handle varying loads of incoming prediction requests.</a:t>
            </a:r>
          </a:p>
          <a:p>
            <a:pPr marL="342900" lvl="0" indent="-342900" algn="just">
              <a:spcBef>
                <a:spcPts val="400"/>
              </a:spcBef>
              <a:buClr>
                <a:schemeClr val="dk1"/>
              </a:buClr>
              <a:buSzPts val="2000"/>
              <a:buChar char="•"/>
            </a:pPr>
            <a:r>
              <a:rPr lang="en-US" sz="1600" dirty="0" smtClean="0"/>
              <a:t>Consider using cloud services like AWS, Google cloud, or Azure for scalable and reliable infrastructure.</a:t>
            </a:r>
          </a:p>
          <a:p>
            <a:pPr marL="342900" lvl="0" indent="-342900" algn="just">
              <a:spcBef>
                <a:spcPts val="400"/>
              </a:spcBef>
              <a:buClr>
                <a:schemeClr val="dk1"/>
              </a:buClr>
              <a:buSzPts val="2000"/>
              <a:buChar char="•"/>
            </a:pPr>
            <a:r>
              <a:rPr lang="en-US" sz="1600" dirty="0" smtClean="0"/>
              <a:t>Implement caching mechanism and load balancers to distribute incoming requests efficiently.   </a:t>
            </a:r>
            <a:endParaRPr lang="en-US" sz="1600" dirty="0"/>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sz="1400" spc="1" dirty="0">
              <a:solidFill>
                <a:schemeClr val="tx1"/>
              </a:solidFill>
              <a:latin typeface="+mn-lt"/>
            </a:endParaRPr>
          </a:p>
        </p:txBody>
      </p:sp>
    </p:spTree>
    <p:extLst>
      <p:ext uri="{BB962C8B-B14F-4D97-AF65-F5344CB8AC3E}">
        <p14:creationId xmlns:p14="http://schemas.microsoft.com/office/powerpoint/2010/main" xmlns="" val="490534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613</TotalTime>
  <Words>1062</Words>
  <Application>Microsoft Office PowerPoint</Application>
  <PresentationFormat>On-screen Show (16:9)</PresentationFormat>
  <Paragraphs>91</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Slide 1</vt:lpstr>
      <vt:lpstr>Course Outline</vt:lpstr>
      <vt:lpstr>Slide 3</vt:lpstr>
      <vt:lpstr>Slide 4</vt:lpstr>
      <vt:lpstr>Slide 5</vt:lpstr>
      <vt:lpstr>Slide 6</vt:lpstr>
      <vt:lpstr>Slide 7</vt:lpstr>
      <vt:lpstr>   ALGORITHM:</vt:lpstr>
      <vt:lpstr>Slide 9</vt:lpstr>
      <vt:lpstr>Slide 10</vt:lpstr>
      <vt:lpstr>GITHUB LINK: https://github.com/jayavel2004 </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ANBU.S</cp:lastModifiedBy>
  <cp:revision>170</cp:revision>
  <dcterms:modified xsi:type="dcterms:W3CDTF">2024-04-16T09:53:23Z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